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0" r:id="rId9"/>
    <p:sldId id="280" r:id="rId10"/>
    <p:sldId id="279" r:id="rId11"/>
    <p:sldId id="281" r:id="rId12"/>
    <p:sldId id="283" r:id="rId13"/>
    <p:sldId id="284" r:id="rId14"/>
    <p:sldId id="282" r:id="rId15"/>
    <p:sldId id="268" r:id="rId16"/>
    <p:sldId id="278" r:id="rId17"/>
    <p:sldId id="265" r:id="rId18"/>
    <p:sldId id="264" r:id="rId19"/>
    <p:sldId id="266" r:id="rId20"/>
    <p:sldId id="285" r:id="rId21"/>
    <p:sldId id="270" r:id="rId22"/>
    <p:sldId id="286" r:id="rId23"/>
    <p:sldId id="27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B250D2-4B83-4E3D-9232-47B3F53ACE60}">
          <p14:sldIdLst>
            <p14:sldId id="256"/>
            <p14:sldId id="257"/>
            <p14:sldId id="258"/>
            <p14:sldId id="259"/>
            <p14:sldId id="260"/>
            <p14:sldId id="280"/>
            <p14:sldId id="279"/>
            <p14:sldId id="281"/>
            <p14:sldId id="283"/>
            <p14:sldId id="284"/>
            <p14:sldId id="282"/>
            <p14:sldId id="268"/>
            <p14:sldId id="278"/>
            <p14:sldId id="265"/>
            <p14:sldId id="264"/>
            <p14:sldId id="266"/>
            <p14:sldId id="285"/>
            <p14:sldId id="270"/>
            <p14:sldId id="286"/>
            <p14:sldId id="271"/>
          </p14:sldIdLst>
        </p14:section>
        <p14:section name="Untitled Section" id="{089F4242-5B8D-4022-897A-9A1F30CCF6A3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1EA3B1-160E-C44E-E039-8C46532188EC}" v="51" dt="2025-05-08T03:52:59.122"/>
    <p1510:client id="{66F57517-A020-902F-D546-D4067BE17168}" v="1270" dt="2025-05-08T03:21:03.023"/>
    <p1510:client id="{BEB3F9A5-0331-BB35-E08B-31347EBB65AE}" v="14" dt="2025-05-07T22:05:44.289"/>
    <p1510:client id="{F299DC12-5AD6-88E0-88A6-A66B2D4D6A15}" v="996" dt="2025-05-07T20:21:17.904"/>
    <p1510:client id="{FFA8E871-3982-F6D3-95E6-30A5745C84B8}" v="3" dt="2025-05-08T12:29:34.564"/>
  </p1510:revLst>
</p1510:revInfo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7"/>
  </p:normalViewPr>
  <p:slideViewPr>
    <p:cSldViewPr snapToGrid="0">
      <p:cViewPr varScale="1">
        <p:scale>
          <a:sx n="119" d="100"/>
          <a:sy n="119" d="100"/>
        </p:scale>
        <p:origin x="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5/13/25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Datasehttps:/www.kaggle.com/datasets/zafarali27/house-price-prediction-dataset/data" TargetMode="Externa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A large house with a driveway and trees&#10;&#10;AI-generated content may be incorrect.">
            <a:extLst>
              <a:ext uri="{FF2B5EF4-FFF2-40B4-BE49-F238E27FC236}">
                <a16:creationId xmlns:a16="http://schemas.microsoft.com/office/drawing/2014/main" id="{08C5800D-CF69-C4EE-5E71-252EDF3C26F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595" b="10595"/>
          <a:stretch/>
        </p:blipFill>
        <p:spPr/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019" y="1159633"/>
            <a:ext cx="6989980" cy="2249501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sz="3000">
                <a:solidFill>
                  <a:srgbClr val="1155CC"/>
                </a:solidFill>
                <a:latin typeface="Times New Roman"/>
                <a:cs typeface="Times New Roman"/>
              </a:rPr>
              <a:t>House Price Prediction</a:t>
            </a:r>
            <a:r>
              <a:rPr lang="en-US" sz="3000" u="sng">
                <a:solidFill>
                  <a:srgbClr val="1155CC"/>
                </a:solidFill>
                <a:latin typeface="Times New Roman"/>
                <a:cs typeface="Times New Roman"/>
              </a:rPr>
              <a:t> </a:t>
            </a:r>
            <a:endParaRPr lang="en-US" sz="3000" u="sng">
              <a:ln w="19050">
                <a:solidFill>
                  <a:srgbClr val="15C7C7"/>
                </a:solidFill>
              </a:ln>
              <a:solidFill>
                <a:srgbClr val="1155CC"/>
              </a:solidFill>
              <a:latin typeface="Times New Roman"/>
              <a:cs typeface="Times New Roman"/>
            </a:endParaRPr>
          </a:p>
          <a:p>
            <a:endParaRPr lang="en-US" sz="2400">
              <a:ln w="19050">
                <a:solidFill>
                  <a:srgbClr val="15C7C7"/>
                </a:solidFill>
              </a:ln>
              <a:latin typeface="Times New Roman"/>
              <a:cs typeface="Times New Roman"/>
            </a:endParaRP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61250" y="2198114"/>
            <a:ext cx="1675668" cy="38962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/>
                <a:cs typeface="Times New Roman"/>
              </a:rPr>
              <a:t>Group 15​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F6B1A347-8C8F-3867-0FE7-A8746C392F40}"/>
              </a:ext>
            </a:extLst>
          </p:cNvPr>
          <p:cNvSpPr txBox="1">
            <a:spLocks/>
          </p:cNvSpPr>
          <p:nvPr/>
        </p:nvSpPr>
        <p:spPr>
          <a:xfrm>
            <a:off x="6092907" y="2778745"/>
            <a:ext cx="5706080" cy="3581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Elshad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Jafarli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• Pamela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Kamdefwere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• </a:t>
            </a:r>
            <a:r>
              <a:rPr lang="en-US" sz="1600" err="1">
                <a:solidFill>
                  <a:schemeClr val="bg1"/>
                </a:solidFill>
                <a:latin typeface="Times New Roman"/>
                <a:cs typeface="Times New Roman"/>
              </a:rPr>
              <a:t>Natthiya</a:t>
            </a:r>
            <a:r>
              <a:rPr lang="en-US" sz="1600">
                <a:solidFill>
                  <a:schemeClr val="bg1"/>
                </a:solidFill>
                <a:latin typeface="Times New Roman"/>
                <a:cs typeface="Times New Roman"/>
              </a:rPr>
              <a:t> Sae Ngow </a:t>
            </a:r>
          </a:p>
          <a:p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B0E34-36AC-5D7E-CE3D-A2904E195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AC417E3B-F419-86F6-E57B-5A4A8730CA33}"/>
              </a:ext>
            </a:extLst>
          </p:cNvPr>
          <p:cNvSpPr txBox="1">
            <a:spLocks/>
          </p:cNvSpPr>
          <p:nvPr/>
        </p:nvSpPr>
        <p:spPr>
          <a:xfrm>
            <a:off x="470031" y="136928"/>
            <a:ext cx="11652244" cy="459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  <a:latin typeface="Bierstadt"/>
                <a:ea typeface="+mj-lt"/>
                <a:cs typeface="Arial"/>
              </a:rPr>
              <a:t>APPLIED TRANSFORMATIONS AND RESIDUALS (PART 3)</a:t>
            </a:r>
            <a:endParaRPr lang="en-US" dirty="0">
              <a:ln w="19050">
                <a:solidFill>
                  <a:prstClr val="white"/>
                </a:solidFill>
              </a:ln>
              <a:solidFill>
                <a:schemeClr val="accent2"/>
              </a:solidFill>
              <a:cs typeface="Posterama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4C873B-1857-0725-A686-0F02A33F2C40}"/>
              </a:ext>
            </a:extLst>
          </p:cNvPr>
          <p:cNvSpPr txBox="1"/>
          <p:nvPr/>
        </p:nvSpPr>
        <p:spPr>
          <a:xfrm>
            <a:off x="3238620" y="640114"/>
            <a:ext cx="5213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       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Square root transform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6BA570-CB22-5459-DD27-B8692F6E10DF}"/>
              </a:ext>
            </a:extLst>
          </p:cNvPr>
          <p:cNvSpPr txBox="1"/>
          <p:nvPr/>
        </p:nvSpPr>
        <p:spPr>
          <a:xfrm>
            <a:off x="5849448" y="4799585"/>
            <a:ext cx="67677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Not normally distributed and slight right skew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Randomly scattered residuals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Fat tails on left and right showing signs of S curve but better than Log transform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305826-BD24-1B40-4412-045CF1CBADF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55" t="-922" r="34097" b="461"/>
          <a:stretch/>
        </p:blipFill>
        <p:spPr>
          <a:xfrm>
            <a:off x="4165" y="4262958"/>
            <a:ext cx="3034029" cy="2586049"/>
          </a:xfrm>
          <a:prstGeom prst="rect">
            <a:avLst/>
          </a:prstGeom>
        </p:spPr>
      </p:pic>
      <p:pic>
        <p:nvPicPr>
          <p:cNvPr id="5" name="Picture 4" descr="A diagram of blue dots&#10;&#10;AI-generated content may be incorrect.">
            <a:extLst>
              <a:ext uri="{FF2B5EF4-FFF2-40B4-BE49-F238E27FC236}">
                <a16:creationId xmlns:a16="http://schemas.microsoft.com/office/drawing/2014/main" id="{A303F287-F40B-490A-0142-BC836EA5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1321"/>
            <a:ext cx="121920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5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C0815-B8AC-C38D-FAD5-E8FB78E0A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24D21-134A-22C3-2ABB-8479939B5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216437-5BF3-F982-AA99-94F16BEBD288}"/>
              </a:ext>
            </a:extLst>
          </p:cNvPr>
          <p:cNvSpPr txBox="1"/>
          <p:nvPr/>
        </p:nvSpPr>
        <p:spPr>
          <a:xfrm>
            <a:off x="1603003" y="140368"/>
            <a:ext cx="1189374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Inter"/>
              </a:rPr>
              <a:t>LIVE ENSEMBLE  MODEL WITH TRANSFORMATIONS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5F60CD3-23CC-81B2-9090-EE389EADD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7325" y="587565"/>
            <a:ext cx="6977349" cy="627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D2E77E9-09A3-EEF5-D0BE-D4D1BDA861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259206" y="1491694"/>
            <a:ext cx="9665505" cy="10360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Posterama"/>
                <a:cs typeface="Posterama"/>
              </a:rPr>
              <a:t>NOT GOOD ENOUGH PREDICTORS!</a:t>
            </a:r>
            <a:endParaRPr lang="en-US" sz="2000"/>
          </a:p>
          <a:p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12E19494-181F-3C41-D14E-2406BB29A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0161" y="135235"/>
            <a:ext cx="10519381" cy="612575"/>
          </a:xfrm>
        </p:spPr>
        <p:txBody>
          <a:bodyPr/>
          <a:lstStyle/>
          <a:p>
            <a:r>
              <a:rPr lang="en-US">
                <a:ln w="19050">
                  <a:solidFill>
                    <a:prstClr val="white"/>
                  </a:solidFill>
                </a:ln>
                <a:cs typeface="Posterama Bold"/>
              </a:rPr>
              <a:t>WHY DID THE LINEAR MODEL NOT EXPLAIN THE VARIANCE?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46B31A-AD5D-6FD1-35D8-D49D7482F3B4}"/>
              </a:ext>
            </a:extLst>
          </p:cNvPr>
          <p:cNvSpPr txBox="1"/>
          <p:nvPr/>
        </p:nvSpPr>
        <p:spPr>
          <a:xfrm>
            <a:off x="310815" y="2245894"/>
            <a:ext cx="9347908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rgbClr val="FAFAFA"/>
                </a:solidFill>
                <a:latin typeface="Inter"/>
                <a:cs typeface="Arial"/>
              </a:rPr>
              <a:t>DATA DIDN'T INCLUDE:</a:t>
            </a:r>
            <a:endParaRPr lang="en-US" sz="2400" dirty="0">
              <a:solidFill>
                <a:srgbClr val="FAFAFA"/>
              </a:solidFill>
              <a:latin typeface="Inter"/>
            </a:endParaRPr>
          </a:p>
          <a:p>
            <a:br>
              <a:rPr lang="en-US" dirty="0"/>
            </a:b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AFAFA"/>
                </a:solidFill>
                <a:latin typeface="Inter"/>
                <a:cs typeface="Arial"/>
              </a:rPr>
              <a:t>Property Tax or Assessment History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AFAFA"/>
                </a:solidFill>
                <a:latin typeface="Inter"/>
                <a:ea typeface="+mn-lt"/>
                <a:cs typeface="Arial"/>
              </a:rPr>
              <a:t>Amenities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AFAFA"/>
                </a:solidFill>
                <a:latin typeface="Inter"/>
                <a:cs typeface="Arial"/>
              </a:rPr>
              <a:t>Economic Context (CPI, Inflation, Interest Rates)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AFAFA"/>
                </a:solidFill>
                <a:latin typeface="Inter"/>
                <a:cs typeface="Arial"/>
              </a:rPr>
              <a:t>Neighborhood-Level Trends (Crime, Walkability, School Zones)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AFAFA"/>
                </a:solidFill>
                <a:latin typeface="Inter"/>
                <a:cs typeface="Arial"/>
              </a:rPr>
              <a:t>Renovation/Upgrade Metadata</a:t>
            </a:r>
            <a:endParaRPr lang="en-US" sz="2400"/>
          </a:p>
          <a:p>
            <a:pPr marL="285750" indent="-285750">
              <a:buFont typeface="Arial"/>
              <a:buChar char="•"/>
            </a:pPr>
            <a:r>
              <a:rPr lang="en-US" sz="2400" dirty="0">
                <a:solidFill>
                  <a:srgbClr val="FAFAFA"/>
                </a:solidFill>
                <a:latin typeface="Inter"/>
                <a:cs typeface="Arial"/>
              </a:rPr>
              <a:t>No Buyer Behavior or Seasonality Patterns</a:t>
            </a:r>
            <a:endParaRPr lang="en-US" sz="2400"/>
          </a:p>
          <a:p>
            <a:endParaRPr lang="en-US" sz="2400">
              <a:solidFill>
                <a:schemeClr val="bg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0B3F9B-7206-3CD8-EC86-753E8538D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Model improvement techniques 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F18A91B-A7A5-FB75-1CEF-284148A02CB6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1619979"/>
            <a:ext cx="9683740" cy="5970486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500"/>
          </a:p>
          <a:p>
            <a:pPr marL="0" indent="0">
              <a:buNone/>
            </a:pPr>
            <a:r>
              <a:rPr lang="en-US" sz="2500" dirty="0"/>
              <a:t>Focus: </a:t>
            </a:r>
          </a:p>
          <a:p>
            <a:r>
              <a:rPr lang="en-US" sz="2500" dirty="0"/>
              <a:t>improving and evaluating a multiple linear regression model to predict house prices. </a:t>
            </a:r>
          </a:p>
          <a:p>
            <a:pPr marL="0" indent="0">
              <a:buNone/>
            </a:pPr>
            <a:r>
              <a:rPr lang="en-US" sz="2500" dirty="0"/>
              <a:t>Method:</a:t>
            </a:r>
          </a:p>
          <a:p>
            <a:r>
              <a:rPr lang="en-US" sz="2500" dirty="0"/>
              <a:t>using a cleaned version of the dataset and applying transformations and evaluation methods to improve accuracy and interpretability.</a:t>
            </a:r>
          </a:p>
          <a:p>
            <a:pPr marL="0" indent="0">
              <a:buNone/>
            </a:pPr>
            <a:r>
              <a:rPr lang="en-US" sz="2500" dirty="0"/>
              <a:t>AIM:</a:t>
            </a:r>
          </a:p>
          <a:p>
            <a:r>
              <a:rPr lang="en-US" sz="2500" dirty="0"/>
              <a:t>To build a reliable model, assess prediction performance and propose future improvements </a:t>
            </a:r>
          </a:p>
        </p:txBody>
      </p:sp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8974C7D-C891-1321-E2A2-03A694922201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114316" y="1140644"/>
            <a:ext cx="4992567" cy="5136686"/>
          </a:xfrm>
        </p:spPr>
        <p:txBody>
          <a:bodyPr>
            <a:normAutofit/>
          </a:bodyPr>
          <a:lstStyle/>
          <a:p>
            <a:r>
              <a:rPr lang="en-US" sz="2600"/>
              <a:t>Response variable: LogPrice (natural logarithm of the Price column)</a:t>
            </a:r>
          </a:p>
          <a:p>
            <a:r>
              <a:rPr lang="en-US" sz="2600"/>
              <a:t>Predictor variables: All other numeric columns, such as:</a:t>
            </a:r>
          </a:p>
          <a:p>
            <a:r>
              <a:rPr lang="en-US" sz="2600"/>
              <a:t>bedrooms</a:t>
            </a:r>
          </a:p>
          <a:p>
            <a:r>
              <a:rPr lang="en-US" sz="2600"/>
              <a:t>bathrooms</a:t>
            </a:r>
          </a:p>
          <a:p>
            <a:r>
              <a:rPr lang="en-US" sz="2600"/>
              <a:t>sqft_living</a:t>
            </a:r>
          </a:p>
          <a:p>
            <a:r>
              <a:rPr lang="en-US" sz="2600"/>
              <a:t>sqft_lot</a:t>
            </a:r>
          </a:p>
          <a:p>
            <a:r>
              <a:rPr lang="en-US" sz="2600"/>
              <a:t>floors</a:t>
            </a:r>
          </a:p>
          <a:p>
            <a:r>
              <a:rPr lang="en-US" sz="2600"/>
              <a:t>year_built, etc.</a:t>
            </a:r>
          </a:p>
          <a:p>
            <a:endParaRPr lang="en-US"/>
          </a:p>
        </p:txBody>
      </p:sp>
      <p:sp>
        <p:nvSpPr>
          <p:cNvPr id="172" name="Slide Number Placeholder 171">
            <a:extLst>
              <a:ext uri="{FF2B5EF4-FFF2-40B4-BE49-F238E27FC236}">
                <a16:creationId xmlns:a16="http://schemas.microsoft.com/office/drawing/2014/main" id="{2576CD69-64FC-4255-8218-68471660C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F4C5A95-8632-8214-9306-820C8F81792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4827" y="638175"/>
            <a:ext cx="5007023" cy="448769"/>
          </a:xfrm>
        </p:spPr>
        <p:txBody>
          <a:bodyPr/>
          <a:lstStyle/>
          <a:p>
            <a:r>
              <a:rPr lang="en-US"/>
              <a:t>Model overview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F4FB496-69D9-8365-495A-1A3F341D220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360652" y="580670"/>
            <a:ext cx="4993148" cy="448769"/>
          </a:xfrm>
        </p:spPr>
        <p:txBody>
          <a:bodyPr/>
          <a:lstStyle/>
          <a:p>
            <a:r>
              <a:rPr lang="en-US"/>
              <a:t>Model details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9E3525E-97B4-DD12-25D8-621F6F87FBAF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1140644"/>
            <a:ext cx="4992567" cy="5580831"/>
          </a:xfrm>
        </p:spPr>
        <p:txBody>
          <a:bodyPr>
            <a:normAutofit/>
          </a:bodyPr>
          <a:lstStyle/>
          <a:p>
            <a:r>
              <a:rPr lang="en-US" sz="2500"/>
              <a:t>Multiple linear regression model</a:t>
            </a:r>
          </a:p>
          <a:p>
            <a:r>
              <a:rPr lang="en-US" sz="2500"/>
              <a:t>statistical method used to explain the relationship between one dependent variable (response) and several independent variables (predictors)</a:t>
            </a:r>
          </a:p>
          <a:p>
            <a:r>
              <a:rPr lang="en-US" sz="2500"/>
              <a:t>Our dependent variable was the log-transformed house price</a:t>
            </a:r>
          </a:p>
          <a:p>
            <a:r>
              <a:rPr lang="en-US" sz="2500"/>
              <a:t>helps normalize the data making the model assumptions more valid</a:t>
            </a:r>
          </a:p>
          <a:p>
            <a:endParaRPr lang="en-US" sz="25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146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DC9DBDB-6D64-10B6-7935-DDD6A55CAC4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77E05E7-922B-8847-7A52-DD97A206CF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833" r="3833"/>
          <a:stretch/>
        </p:blipFill>
        <p:spPr>
          <a:xfrm>
            <a:off x="0" y="0"/>
            <a:ext cx="12192000" cy="6858000"/>
          </a:xfr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0CCE5032-D1E3-4E38-B2FF-0C381B14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425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13353" y="2526414"/>
            <a:ext cx="5178647" cy="4195061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8A993A31-B203-880F-DEEF-A5FFD9A715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617" r="617"/>
          <a:stretch/>
        </p:blipFill>
        <p:spPr>
          <a:xfrm>
            <a:off x="241498" y="266589"/>
            <a:ext cx="7614781" cy="3693319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3C17726-9CC8-D559-2267-8B31A0BDBC84}"/>
              </a:ext>
            </a:extLst>
          </p:cNvPr>
          <p:cNvSpPr txBox="1"/>
          <p:nvPr/>
        </p:nvSpPr>
        <p:spPr>
          <a:xfrm>
            <a:off x="5184553" y="2526414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9504D7-EF60-2799-0FDE-3537AC701F33}"/>
              </a:ext>
            </a:extLst>
          </p:cNvPr>
          <p:cNvSpPr txBox="1"/>
          <p:nvPr/>
        </p:nvSpPr>
        <p:spPr>
          <a:xfrm>
            <a:off x="5184553" y="2526414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0E0F48D-1B62-A7C0-E50F-B8A2343FEA23}"/>
              </a:ext>
            </a:extLst>
          </p:cNvPr>
          <p:cNvSpPr txBox="1"/>
          <p:nvPr/>
        </p:nvSpPr>
        <p:spPr>
          <a:xfrm>
            <a:off x="8181163" y="2324760"/>
            <a:ext cx="35565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solidFill>
                  <a:schemeClr val="bg1"/>
                </a:solidFill>
              </a:rPr>
              <a:t>We tested the model on unseen test data and evaluated its prediction performance using: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Root Mean Squared Error (RMSE): Measures the average magnitude of the prediction errors.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Mean Absolute Error (MAE): Measures average absolute difference between predicted and actual values.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R-squared (R²): Measures how much of the variation in house prices is explained by the model.</a:t>
            </a:r>
          </a:p>
        </p:txBody>
      </p:sp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569BE2-7D00-94F5-ABA4-00D7846C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88FB19-3531-1045-9456-84C8DCAAA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17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EBDE7C-7FFD-0121-817A-B18B8D0C1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6744" y="-321406"/>
            <a:ext cx="12398744" cy="819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276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 Placeholder 143">
            <a:extLst>
              <a:ext uri="{FF2B5EF4-FFF2-40B4-BE49-F238E27FC236}">
                <a16:creationId xmlns:a16="http://schemas.microsoft.com/office/drawing/2014/main" id="{694D0682-4EEE-7659-053C-3DB5A8C38D7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52699" y="907923"/>
            <a:ext cx="7287185" cy="952775"/>
          </a:xfrm>
        </p:spPr>
        <p:txBody>
          <a:bodyPr>
            <a:normAutofit/>
          </a:bodyPr>
          <a:lstStyle/>
          <a:p>
            <a:r>
              <a:rPr lang="en-US"/>
              <a:t>To check whether our model met the assumptions of linear regression, we created diagnostic plots:</a:t>
            </a:r>
          </a:p>
          <a:p>
            <a:endParaRPr lang="en-US"/>
          </a:p>
        </p:txBody>
      </p: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56" name="Title 155">
            <a:extLst>
              <a:ext uri="{FF2B5EF4-FFF2-40B4-BE49-F238E27FC236}">
                <a16:creationId xmlns:a16="http://schemas.microsoft.com/office/drawing/2014/main" id="{3F95CB90-9083-B343-B393-96368BDA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2116" y="322707"/>
            <a:ext cx="7287768" cy="630936"/>
          </a:xfrm>
        </p:spPr>
        <p:txBody>
          <a:bodyPr/>
          <a:lstStyle/>
          <a:p>
            <a:r>
              <a:rPr lang="en-US"/>
              <a:t>Diagnostic analysis </a:t>
            </a:r>
          </a:p>
        </p:txBody>
      </p:sp>
      <p:sp>
        <p:nvSpPr>
          <p:cNvPr id="138" name="Text Placeholder 137">
            <a:extLst>
              <a:ext uri="{FF2B5EF4-FFF2-40B4-BE49-F238E27FC236}">
                <a16:creationId xmlns:a16="http://schemas.microsoft.com/office/drawing/2014/main" id="{A2097355-F734-25DF-25EC-2EC2A79D243C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2" y="1860698"/>
            <a:ext cx="10434517" cy="43591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/>
              <a:t>Residuals vs Fitted Plot</a:t>
            </a:r>
          </a:p>
          <a:p>
            <a:r>
              <a:rPr lang="en-US" sz="2000"/>
              <a:t>Showed that residuals were randomly scattered around 0, indicating a good fit and no strong patterns (which would violate linearity or constant variance assumptions).</a:t>
            </a:r>
            <a:endParaRPr lang="en-US" sz="2000" b="1"/>
          </a:p>
          <a:p>
            <a:pPr marL="0" indent="0">
              <a:buNone/>
            </a:pPr>
            <a:r>
              <a:rPr lang="en-US" sz="2000" b="1"/>
              <a:t>Q-Q Plot</a:t>
            </a:r>
          </a:p>
          <a:p>
            <a:r>
              <a:rPr lang="en-US" sz="2000"/>
              <a:t>Plotted quantiles of residuals against a normal distribution.</a:t>
            </a:r>
          </a:p>
          <a:p>
            <a:r>
              <a:rPr lang="en-US" sz="2000"/>
              <a:t>Residuals mostly followed the line, supporting the assumption of normally distributed errors.</a:t>
            </a:r>
            <a:endParaRPr lang="en-US" sz="2000" b="1"/>
          </a:p>
          <a:p>
            <a:pPr marL="0" indent="0">
              <a:buNone/>
            </a:pPr>
            <a:r>
              <a:rPr lang="en-US" sz="2000" b="1"/>
              <a:t>Multicollinearity Check</a:t>
            </a:r>
          </a:p>
          <a:p>
            <a:r>
              <a:rPr lang="en-US" sz="2000"/>
              <a:t>We computed a correlation heatmap and VIF (Variance Inflation Factor) to detect multicollinearity:</a:t>
            </a:r>
          </a:p>
          <a:p>
            <a:r>
              <a:rPr lang="en-US" sz="2000"/>
              <a:t>High correlations between predictors (e.g., sqft_living and sqft_above) suggest redundancy.</a:t>
            </a:r>
          </a:p>
          <a:p>
            <a:r>
              <a:rPr lang="en-US" sz="2000"/>
              <a:t>Variables with VIF &gt; 5 or 10 were flagged as potentially problematic.</a:t>
            </a:r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493F8-D394-7B98-ECA7-3664AB5C3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923F6-9033-5ED8-346F-F3969318C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0C27B0A8-D726-4CD6-3809-F094D8C51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further enhance the model, we suggest: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C542BC4-A6B0-9480-DA5C-9AEE39B843DB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1504594" y="2335766"/>
            <a:ext cx="9181647" cy="4211453"/>
          </a:xfrm>
        </p:spPr>
        <p:txBody>
          <a:bodyPr>
            <a:normAutofit/>
          </a:bodyPr>
          <a:lstStyle/>
          <a:p>
            <a:r>
              <a:rPr lang="en-US"/>
              <a:t>Feature Selection: Use stepwise regression or regularization to select the most informative variables.</a:t>
            </a:r>
          </a:p>
          <a:p>
            <a:r>
              <a:rPr lang="en-US"/>
              <a:t>Nonlinear Modeling: Try Random Forests, Decision Trees, or Gradient Boosting if relationships are not linear.</a:t>
            </a:r>
          </a:p>
          <a:p>
            <a:r>
              <a:rPr lang="en-US"/>
              <a:t>Data Enrichment: Add new variables such as neighborhood rating, school quality, or crime statistics.</a:t>
            </a:r>
          </a:p>
          <a:p>
            <a:r>
              <a:rPr lang="en-US"/>
              <a:t>Standardization: Scale features like square footage and year built to improve numerical stability.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91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A1C7EDF7-D7A5-E46E-E1F5-0BA49E1E1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8541" y="5233064"/>
            <a:ext cx="2577172" cy="1002304"/>
          </a:xfrm>
          <a:prstGeom prst="rect">
            <a:avLst/>
          </a:prstGeom>
        </p:spPr>
      </p:pic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07B6D843-B52A-3CFC-3E30-CE44EB132E4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007775" y="1333888"/>
            <a:ext cx="9829285" cy="2010879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000" cap="all">
                <a:solidFill>
                  <a:srgbClr val="02DCFA"/>
                </a:solidFill>
                <a:latin typeface="Times New Roman"/>
                <a:cs typeface="Times New Roman"/>
              </a:rPr>
              <a:t> </a:t>
            </a:r>
            <a:r>
              <a:rPr lang="en-US" sz="2000">
                <a:solidFill>
                  <a:srgbClr val="02DCFA"/>
                </a:solidFill>
                <a:latin typeface="Times New Roman"/>
                <a:cs typeface="Times New Roman"/>
              </a:rPr>
              <a:t>House price prediction in the real estate markets of sydney and melbourne.</a:t>
            </a:r>
            <a:endParaRPr lang="en-US" sz="2000">
              <a:solidFill>
                <a:srgbClr val="FFFFFF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2DCFA"/>
                </a:solidFill>
                <a:latin typeface="Times New Roman"/>
                <a:cs typeface="Times New Roman"/>
              </a:rPr>
              <a:t>The dataset contains 2,000 observations and 9 variables. Covering houses built between 1900 to 2023.</a:t>
            </a:r>
            <a:endParaRPr lang="en-US" sz="2000">
              <a:solidFill>
                <a:srgbClr val="FFFFFF"/>
              </a:solidFill>
              <a:latin typeface="Times New Roman"/>
            </a:endParaRPr>
          </a:p>
          <a:p>
            <a:pPr>
              <a:lnSpc>
                <a:spcPct val="100000"/>
              </a:lnSpc>
            </a:pPr>
            <a:r>
              <a:rPr lang="en-US" sz="2000">
                <a:solidFill>
                  <a:srgbClr val="02DCFA"/>
                </a:solidFill>
                <a:latin typeface="Times New Roman"/>
                <a:cs typeface="Posterama"/>
              </a:rPr>
              <a:t>This dataset serves as a foundation for building predictive models to estimate house prices based on multiple features.</a:t>
            </a:r>
            <a:endParaRPr lang="en-US" sz="2000">
              <a:latin typeface="Times New Roman"/>
            </a:endParaRPr>
          </a:p>
          <a:p>
            <a:pPr algn="just">
              <a:lnSpc>
                <a:spcPct val="100000"/>
              </a:lnSpc>
            </a:pPr>
            <a:endParaRPr lang="en-US" sz="1200" cap="all">
              <a:solidFill>
                <a:srgbClr val="02DCFA"/>
              </a:solidFill>
              <a:latin typeface="Posterama"/>
              <a:cs typeface="Times New Roman"/>
            </a:endParaRPr>
          </a:p>
          <a:p>
            <a:endParaRPr lang="en-US" sz="2000" cap="all">
              <a:solidFill>
                <a:srgbClr val="02DCFA"/>
              </a:solidFill>
              <a:latin typeface="Times New Roman"/>
              <a:cs typeface="Times New Roman"/>
            </a:endParaRPr>
          </a:p>
          <a:p>
            <a:pPr algn="l"/>
            <a:endParaRPr lang="en-US" sz="2000" cap="all">
              <a:solidFill>
                <a:srgbClr val="02DCFA"/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rgbClr val="02DCFA"/>
                </a:solidFill>
                <a:latin typeface="Times New Roman"/>
                <a:cs typeface="Posterama"/>
              </a:rPr>
              <a:t>Identify which variables are the strongest predictors of house prices using linear models to determine their significance.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905410" y="2333977"/>
            <a:ext cx="5007023" cy="448769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/>
          </a:p>
          <a:p>
            <a:endParaRPr lang="en-US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3881019" y="4500982"/>
            <a:ext cx="4992567" cy="2020767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en-US"/>
          </a:p>
        </p:txBody>
      </p:sp>
      <p:pic>
        <p:nvPicPr>
          <p:cNvPr id="2" name="Picture 1" descr="A house with a arrow going up&#10;&#10;AI-generated content may be incorrect.">
            <a:extLst>
              <a:ext uri="{FF2B5EF4-FFF2-40B4-BE49-F238E27FC236}">
                <a16:creationId xmlns:a16="http://schemas.microsoft.com/office/drawing/2014/main" id="{B8D813FD-B1E4-3999-93CA-466142C5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74" y="4154700"/>
            <a:ext cx="3597891" cy="3605080"/>
          </a:xfrm>
          <a:prstGeom prst="rect">
            <a:avLst/>
          </a:prstGeom>
        </p:spPr>
      </p:pic>
      <p:sp>
        <p:nvSpPr>
          <p:cNvPr id="9" name="Title 18">
            <a:extLst>
              <a:ext uri="{FF2B5EF4-FFF2-40B4-BE49-F238E27FC236}">
                <a16:creationId xmlns:a16="http://schemas.microsoft.com/office/drawing/2014/main" id="{5557A831-ED95-141C-5A35-BEF2D1878AA5}"/>
              </a:ext>
            </a:extLst>
          </p:cNvPr>
          <p:cNvSpPr txBox="1">
            <a:spLocks/>
          </p:cNvSpPr>
          <p:nvPr/>
        </p:nvSpPr>
        <p:spPr>
          <a:xfrm>
            <a:off x="327236" y="429971"/>
            <a:ext cx="10519381" cy="612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INTRODUCTION TO THE DATASET</a:t>
            </a:r>
          </a:p>
        </p:txBody>
      </p:sp>
      <p:sp>
        <p:nvSpPr>
          <p:cNvPr id="3" name="Title 18">
            <a:extLst>
              <a:ext uri="{FF2B5EF4-FFF2-40B4-BE49-F238E27FC236}">
                <a16:creationId xmlns:a16="http://schemas.microsoft.com/office/drawing/2014/main" id="{43D1E1E7-6256-608E-77EC-7A734C44404E}"/>
              </a:ext>
            </a:extLst>
          </p:cNvPr>
          <p:cNvSpPr txBox="1">
            <a:spLocks/>
          </p:cNvSpPr>
          <p:nvPr/>
        </p:nvSpPr>
        <p:spPr>
          <a:xfrm>
            <a:off x="499764" y="3542669"/>
            <a:ext cx="10519381" cy="612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ANALYSIS GOAL</a:t>
            </a:r>
          </a:p>
          <a:p>
            <a:pPr>
              <a:lnSpc>
                <a:spcPct val="100000"/>
              </a:lnSpc>
            </a:pPr>
            <a:endParaRPr lang="en-US" sz="3600">
              <a:ln w="19050">
                <a:solidFill>
                  <a:prstClr val="white"/>
                </a:solidFill>
              </a:ln>
              <a:solidFill>
                <a:schemeClr val="bg1"/>
              </a:solidFill>
              <a:ea typeface="+mj-lt"/>
              <a:cs typeface="+mj-lt"/>
            </a:endParaRPr>
          </a:p>
          <a:p>
            <a:pPr>
              <a:lnSpc>
                <a:spcPct val="100000"/>
              </a:lnSpc>
            </a:pPr>
            <a:endParaRPr lang="en-US" sz="3600">
              <a:ln w="19050">
                <a:solidFill>
                  <a:prstClr val="white"/>
                </a:solidFill>
              </a:ln>
              <a:cs typeface="Posterama Bold"/>
            </a:endParaRPr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9EE126B-B5CD-4FEC-A36A-5B51A1CE2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318E-EBC1-4A61-0038-90DDC6187FF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10397433" cy="7204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rgbClr val="0563C1"/>
                </a:solidFill>
                <a:latin typeface="Times New Roman"/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https://www.kaggle.com/datasets/zafarali27/house-price-prediction-dataset/data</a:t>
            </a:r>
            <a:endParaRPr lang="en-US" sz="2400">
              <a:solidFill>
                <a:srgbClr val="0563C1"/>
              </a:solidFill>
              <a:latin typeface="Times New Roman"/>
              <a:cs typeface="Times New Roman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6A73B5-407D-B55C-BCFC-AEE32B2EB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7568" y="602584"/>
            <a:ext cx="4864608" cy="365760"/>
          </a:xfrm>
        </p:spPr>
        <p:txBody>
          <a:bodyPr/>
          <a:lstStyle/>
          <a:p>
            <a:pPr algn="ctr"/>
            <a:r>
              <a:rPr lang="en-US" sz="3200">
                <a:solidFill>
                  <a:srgbClr val="000000"/>
                </a:solidFill>
                <a:ea typeface="+mj-lt"/>
                <a:cs typeface="+mj-lt"/>
              </a:rPr>
              <a:t>Resources</a:t>
            </a:r>
            <a:endParaRPr lang="en-US"/>
          </a:p>
          <a:p>
            <a:pPr algn="ctr"/>
            <a:endParaRPr lang="en-US" sz="3200">
              <a:ln w="19050">
                <a:solidFill>
                  <a:prstClr val="white"/>
                </a:solidFill>
              </a:ln>
              <a:cs typeface="Posterama Bold"/>
            </a:endParaRPr>
          </a:p>
        </p:txBody>
      </p:sp>
    </p:spTree>
    <p:extLst>
      <p:ext uri="{BB962C8B-B14F-4D97-AF65-F5344CB8AC3E}">
        <p14:creationId xmlns:p14="http://schemas.microsoft.com/office/powerpoint/2010/main" val="316834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18">
            <a:extLst>
              <a:ext uri="{FF2B5EF4-FFF2-40B4-BE49-F238E27FC236}">
                <a16:creationId xmlns:a16="http://schemas.microsoft.com/office/drawing/2014/main" id="{FC0907DF-9CF8-DD98-D778-A10A509F1704}"/>
              </a:ext>
            </a:extLst>
          </p:cNvPr>
          <p:cNvSpPr txBox="1">
            <a:spLocks/>
          </p:cNvSpPr>
          <p:nvPr/>
        </p:nvSpPr>
        <p:spPr>
          <a:xfrm>
            <a:off x="327236" y="286198"/>
            <a:ext cx="10519381" cy="612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/>
              <a:t>Data Variables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3F75E9B-31E3-77BD-BA1A-D638E42C2265}"/>
              </a:ext>
            </a:extLst>
          </p:cNvPr>
          <p:cNvSpPr txBox="1">
            <a:spLocks/>
          </p:cNvSpPr>
          <p:nvPr/>
        </p:nvSpPr>
        <p:spPr>
          <a:xfrm>
            <a:off x="475812" y="1427341"/>
            <a:ext cx="3330719" cy="5145143"/>
          </a:xfrm>
          <a:prstGeom prst="flowChartPredefinedProcess">
            <a:avLst/>
          </a:prstGeo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har char="•"/>
            </a:pPr>
            <a:r>
              <a:rPr lang="en-US" sz="3200" b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AREA </a:t>
            </a:r>
            <a:r>
              <a:rPr lang="en-US" sz="320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 </a:t>
            </a: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  <a:latin typeface="Bierstadt"/>
              <a:cs typeface="Times New Roman"/>
            </a:endParaRP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3200" b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Bedrooms </a:t>
            </a: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  <a:latin typeface="Bierstadt"/>
              <a:cs typeface="Times New Roman"/>
            </a:endParaRP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3200" b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Bathrooms </a:t>
            </a: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  <a:latin typeface="Bierstadt"/>
              <a:cs typeface="Times New Roman"/>
            </a:endParaRP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3200" b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Floors </a:t>
            </a: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  <a:latin typeface="Bierstadt"/>
              <a:cs typeface="Times New Roman"/>
            </a:endParaRP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3200" b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Year built</a:t>
            </a: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3200" b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Location </a:t>
            </a: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  <a:latin typeface="Bierstadt"/>
              <a:cs typeface="Times New Roman"/>
            </a:endParaRP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3200" b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Condition </a:t>
            </a: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  <a:latin typeface="Bierstadt"/>
              <a:cs typeface="Times New Roman"/>
            </a:endParaRPr>
          </a:p>
          <a:p>
            <a:pPr marL="285750" indent="-285750">
              <a:lnSpc>
                <a:spcPct val="100000"/>
              </a:lnSpc>
              <a:buChar char="•"/>
            </a:pPr>
            <a:r>
              <a:rPr lang="en-US" sz="3200" b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Garage </a:t>
            </a: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  <a:latin typeface="Bierstadt"/>
              <a:cs typeface="Times New Roman"/>
            </a:endParaRPr>
          </a:p>
          <a:p>
            <a:pPr marL="285750" indent="-285750">
              <a:lnSpc>
                <a:spcPct val="150000"/>
              </a:lnSpc>
              <a:buChar char="•"/>
            </a:pPr>
            <a:r>
              <a:rPr lang="en-US" sz="3200" b="1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Price</a:t>
            </a: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50000"/>
              </a:lnSpc>
            </a:pPr>
            <a:endParaRPr lang="en-US" sz="32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br>
              <a:rPr lang="en-US" sz="1600"/>
            </a:br>
            <a:endParaRPr lang="en-US" sz="1600"/>
          </a:p>
          <a:p>
            <a:pPr>
              <a:lnSpc>
                <a:spcPct val="100000"/>
              </a:lnSpc>
            </a:pPr>
            <a:endParaRPr lang="en-US" sz="2400" cap="all">
              <a:solidFill>
                <a:srgbClr val="02DCFA"/>
              </a:solidFill>
              <a:latin typeface="Times New Roman"/>
              <a:cs typeface="Times New Roman"/>
            </a:endParaRPr>
          </a:p>
          <a:p>
            <a:endParaRPr lang="en-US" sz="2400" cap="all">
              <a:solidFill>
                <a:srgbClr val="02DCFA"/>
              </a:solidFill>
              <a:latin typeface="Times New Roman"/>
              <a:cs typeface="Times New Roman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1BB1A97A-BB04-AFAB-9F11-3689B89AB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2927" y="803867"/>
            <a:ext cx="7840719" cy="5311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  <a:latin typeface="Posterama Bold"/>
                <a:ea typeface="+mj-lt"/>
                <a:cs typeface="Times New Roman"/>
              </a:rPr>
              <a:t>FEATURE DISTRIBUTIONS : 9 VARIABLES </a:t>
            </a:r>
            <a:endParaRPr 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ctr"/>
            <a:endParaRPr lang="en-US" sz="3200">
              <a:ln w="19050">
                <a:solidFill>
                  <a:prstClr val="white"/>
                </a:solidFill>
              </a:ln>
              <a:cs typeface="Posterama Bold"/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857732B-F326-34BF-B420-92AA3106D13D}"/>
              </a:ext>
            </a:extLst>
          </p:cNvPr>
          <p:cNvSpPr txBox="1">
            <a:spLocks/>
          </p:cNvSpPr>
          <p:nvPr/>
        </p:nvSpPr>
        <p:spPr>
          <a:xfrm>
            <a:off x="3236265" y="1326699"/>
            <a:ext cx="8772548" cy="50373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: Living area ranges from 500-5000 square feet.</a:t>
            </a:r>
            <a:endParaRPr lang="en-US" sz="21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: Number of bedrooms a house has ranging from 1- 5.</a:t>
            </a:r>
            <a:endParaRPr lang="en-US" sz="21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: Number of bathrooms a house has ranging from 1- 4.</a:t>
            </a:r>
            <a:endParaRPr lang="en-US" sz="21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: Number of floors a house has ranging from 1- 3.</a:t>
            </a:r>
            <a:endParaRPr lang="en-US" sz="21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: The year the house was built ranging from 1900 to 2023.</a:t>
            </a:r>
            <a:endParaRPr lang="en-US" sz="21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: The house is in a downtown, rural, suburban or urban.</a:t>
            </a:r>
            <a:endParaRPr lang="en-US" sz="21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: Ranging from poor, fair, good and excellent.</a:t>
            </a:r>
            <a:endParaRPr lang="en-US" sz="21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: This variable is binary classified as either 'Yes' or 'No' and doesn’t include how many garages if it’s more than one.</a:t>
            </a:r>
            <a:endParaRPr lang="en-US" sz="2100">
              <a:solidFill>
                <a:schemeClr val="accent5">
                  <a:lumMod val="20000"/>
                  <a:lumOff val="80000"/>
                </a:schemeClr>
              </a:solidFill>
              <a:cs typeface="Times New Roman"/>
            </a:endParaRPr>
          </a:p>
          <a:p>
            <a:pPr>
              <a:lnSpc>
                <a:spcPct val="150000"/>
              </a:lnSpc>
            </a:pP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: Range between </a:t>
            </a: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from $50,000 up to a $1M (</a:t>
            </a:r>
            <a:r>
              <a:rPr lang="en-US" sz="21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target variable).</a:t>
            </a:r>
            <a:endParaRPr lang="en-US" sz="2100">
              <a:solidFill>
                <a:schemeClr val="accent5">
                  <a:lumMod val="20000"/>
                  <a:lumOff val="80000"/>
                </a:schemeClr>
              </a:solidFill>
              <a:latin typeface="Bierstadt"/>
              <a:ea typeface="+mn-lt"/>
              <a:cs typeface="Times New Roman"/>
            </a:endParaRPr>
          </a:p>
          <a:p>
            <a:pPr>
              <a:lnSpc>
                <a:spcPct val="100000"/>
              </a:lnSpc>
            </a:pPr>
            <a:br>
              <a:rPr lang="en-US"/>
            </a:br>
            <a:endParaRPr lang="en-US" sz="2000">
              <a:solidFill>
                <a:schemeClr val="accent5">
                  <a:lumMod val="20000"/>
                  <a:lumOff val="80000"/>
                </a:schemeClr>
              </a:solidFill>
            </a:endParaRPr>
          </a:p>
          <a:p>
            <a:pPr>
              <a:lnSpc>
                <a:spcPct val="100000"/>
              </a:lnSpc>
            </a:pPr>
            <a:endParaRPr lang="en-US" sz="2000" cap="all">
              <a:solidFill>
                <a:srgbClr val="02DCFA"/>
              </a:solidFill>
              <a:latin typeface="Times New Roman"/>
              <a:cs typeface="Times New Roman"/>
            </a:endParaRPr>
          </a:p>
          <a:p>
            <a:endParaRPr lang="en-US" sz="2000" cap="all">
              <a:solidFill>
                <a:srgbClr val="02DCFA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CB4E23-17FA-B950-A437-FB48558EC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6506" y="561675"/>
            <a:ext cx="9370223" cy="907502"/>
          </a:xfrm>
        </p:spPr>
        <p:txBody>
          <a:bodyPr>
            <a:noAutofit/>
          </a:bodyPr>
          <a:lstStyle/>
          <a:p>
            <a:r>
              <a:rPr lang="en-US" sz="3200">
                <a:ln w="19050">
                  <a:solidFill>
                    <a:prstClr val="white"/>
                  </a:solidFill>
                </a:ln>
                <a:ea typeface="+mj-lt"/>
                <a:cs typeface="+mj-lt"/>
              </a:rPr>
              <a:t>Exploratory Data Analysis </a:t>
            </a:r>
            <a:endParaRPr lang="en-US" sz="3200">
              <a:ln w="19050">
                <a:solidFill>
                  <a:prstClr val="white"/>
                </a:solidFill>
              </a:ln>
              <a:cs typeface="Posterama Bold"/>
            </a:endParaRPr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050AE2A5-39E8-15A8-FF36-7EE6D5667B9B}"/>
              </a:ext>
            </a:extLst>
          </p:cNvPr>
          <p:cNvSpPr txBox="1">
            <a:spLocks/>
          </p:cNvSpPr>
          <p:nvPr/>
        </p:nvSpPr>
        <p:spPr>
          <a:xfrm>
            <a:off x="830226" y="1416609"/>
            <a:ext cx="4949833" cy="586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6">
                    <a:lumMod val="20000"/>
                    <a:lumOff val="80000"/>
                  </a:schemeClr>
                </a:solidFill>
                <a:latin typeface="Posterama"/>
                <a:ea typeface="+mj-lt"/>
                <a:cs typeface="Times New Roman"/>
              </a:rPr>
              <a:t>Data Cleaning</a:t>
            </a:r>
            <a:endParaRPr lang="en-US" sz="2400">
              <a:solidFill>
                <a:schemeClr val="accent6">
                  <a:lumMod val="20000"/>
                  <a:lumOff val="80000"/>
                </a:schemeClr>
              </a:solidFill>
              <a:latin typeface="Posterama"/>
            </a:endParaRPr>
          </a:p>
          <a:p>
            <a:pPr algn="ctr"/>
            <a:endParaRPr lang="en-US" sz="3200">
              <a:ln w="19050">
                <a:solidFill>
                  <a:prstClr val="white"/>
                </a:solidFill>
              </a:ln>
              <a:cs typeface="Posterama Bold"/>
            </a:endParaRP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29C48C97-2B98-E2F3-356B-7DF55D7E2B9E}"/>
              </a:ext>
            </a:extLst>
          </p:cNvPr>
          <p:cNvSpPr txBox="1">
            <a:spLocks/>
          </p:cNvSpPr>
          <p:nvPr/>
        </p:nvSpPr>
        <p:spPr>
          <a:xfrm>
            <a:off x="1638743" y="2079591"/>
            <a:ext cx="10152385" cy="30683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The data has no null or missing values across any feature.</a:t>
            </a:r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  <a:latin typeface="Times New Roman"/>
              <a:ea typeface="+mn-lt"/>
              <a:cs typeface="Times New Roman"/>
            </a:endParaRPr>
          </a:p>
          <a:p>
            <a:endParaRPr lang="en-US">
              <a:solidFill>
                <a:schemeClr val="accent5">
                  <a:lumMod val="20000"/>
                  <a:lumOff val="80000"/>
                </a:schemeClr>
              </a:solidFill>
              <a:latin typeface="Times New Roman"/>
              <a:ea typeface="+mn-lt"/>
              <a:cs typeface="Times New Roman"/>
            </a:endParaRPr>
          </a:p>
          <a:p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The dataset contains two data types:</a:t>
            </a:r>
            <a:endParaRPr lang="en-US">
              <a:solidFill>
                <a:schemeClr val="accent5">
                  <a:lumMod val="20000"/>
                  <a:lumOff val="80000"/>
                </a:schemeClr>
              </a:solidFill>
              <a:latin typeface="Times New Roman"/>
              <a:ea typeface="+mn-lt"/>
              <a:cs typeface="+mn-lt"/>
            </a:endParaRP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6 Numerical variables: Area, Bedrooms, Bathrooms, Floors, </a:t>
            </a:r>
            <a:r>
              <a:rPr lang="en-US" err="1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YearBuilt</a:t>
            </a: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, Price.(Id is excluded as it is used solely as an identifier)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3 Categorical variables: Location, Condition, and Garage</a:t>
            </a:r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The target variable is Price.</a:t>
            </a:r>
            <a:endParaRPr lang="en-US">
              <a:solidFill>
                <a:schemeClr val="accent5">
                  <a:lumMod val="20000"/>
                  <a:lumOff val="80000"/>
                </a:schemeClr>
              </a:solidFill>
              <a:latin typeface="Times New Roman"/>
              <a:ea typeface="+mn-lt"/>
              <a:cs typeface="+mn-lt"/>
            </a:endParaRPr>
          </a:p>
          <a:p>
            <a:br>
              <a:rPr lang="en-US" sz="16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</a:br>
            <a:endParaRPr lang="en-US" sz="1600">
              <a:solidFill>
                <a:schemeClr val="accent5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8" name="Graphic 7" descr="Badge Tick1 with solid fill">
            <a:extLst>
              <a:ext uri="{FF2B5EF4-FFF2-40B4-BE49-F238E27FC236}">
                <a16:creationId xmlns:a16="http://schemas.microsoft.com/office/drawing/2014/main" id="{B8F47368-CBA6-E70E-AC57-64544DD90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8965" y="1353532"/>
            <a:ext cx="678730" cy="718009"/>
          </a:xfrm>
          <a:prstGeom prst="rect">
            <a:avLst/>
          </a:prstGeom>
        </p:spPr>
      </p:pic>
      <p:pic>
        <p:nvPicPr>
          <p:cNvPr id="9" name="Graphic 8" descr="House with solid fill">
            <a:extLst>
              <a:ext uri="{FF2B5EF4-FFF2-40B4-BE49-F238E27FC236}">
                <a16:creationId xmlns:a16="http://schemas.microsoft.com/office/drawing/2014/main" id="{824427CE-010A-193C-2E5F-6A2D5E94AB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0429" y="3152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35DE857B-0199-566D-19DE-CA9697E70ACF}"/>
              </a:ext>
            </a:extLst>
          </p:cNvPr>
          <p:cNvSpPr txBox="1">
            <a:spLocks/>
          </p:cNvSpPr>
          <p:nvPr/>
        </p:nvSpPr>
        <p:spPr>
          <a:xfrm>
            <a:off x="1142248" y="337212"/>
            <a:ext cx="4949833" cy="5860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chemeClr val="accent6">
                    <a:lumMod val="20000"/>
                    <a:lumOff val="80000"/>
                  </a:schemeClr>
                </a:solidFill>
                <a:latin typeface="Posterama"/>
                <a:ea typeface="+mj-lt"/>
                <a:cs typeface="Times New Roman"/>
              </a:rPr>
              <a:t>Data observation</a:t>
            </a:r>
            <a:endParaRPr lang="en-US" sz="2400">
              <a:solidFill>
                <a:schemeClr val="accent6">
                  <a:lumMod val="20000"/>
                  <a:lumOff val="80000"/>
                </a:schemeClr>
              </a:solidFill>
              <a:latin typeface="Posterama"/>
            </a:endParaRPr>
          </a:p>
          <a:p>
            <a:pPr algn="ctr"/>
            <a:endParaRPr lang="en-US" sz="3200">
              <a:ln w="19050">
                <a:solidFill>
                  <a:prstClr val="white"/>
                </a:solidFill>
              </a:ln>
              <a:cs typeface="Posterama Bold"/>
            </a:endParaRPr>
          </a:p>
        </p:txBody>
      </p:sp>
      <p:pic>
        <p:nvPicPr>
          <p:cNvPr id="17" name="Graphic 16" descr="Badge Tick1 with solid fill">
            <a:extLst>
              <a:ext uri="{FF2B5EF4-FFF2-40B4-BE49-F238E27FC236}">
                <a16:creationId xmlns:a16="http://schemas.microsoft.com/office/drawing/2014/main" id="{44E829E6-2F51-1320-74E2-FD524A872D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4676" y="270276"/>
            <a:ext cx="678730" cy="718009"/>
          </a:xfrm>
          <a:prstGeom prst="rect">
            <a:avLst/>
          </a:prstGeom>
        </p:spPr>
      </p:pic>
      <p:sp>
        <p:nvSpPr>
          <p:cNvPr id="19" name="Title 4">
            <a:extLst>
              <a:ext uri="{FF2B5EF4-FFF2-40B4-BE49-F238E27FC236}">
                <a16:creationId xmlns:a16="http://schemas.microsoft.com/office/drawing/2014/main" id="{5C0C35DC-FA6D-3B1A-CBA7-922D99581C87}"/>
              </a:ext>
            </a:extLst>
          </p:cNvPr>
          <p:cNvSpPr txBox="1">
            <a:spLocks/>
          </p:cNvSpPr>
          <p:nvPr/>
        </p:nvSpPr>
        <p:spPr>
          <a:xfrm>
            <a:off x="1092909" y="994883"/>
            <a:ext cx="10001027" cy="60179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rgbClr val="CCF8FF"/>
                </a:solidFill>
                <a:latin typeface="Posterama"/>
                <a:ea typeface="+mj-lt"/>
                <a:cs typeface="Posterama"/>
              </a:rPr>
              <a:t>Top 10 Most Expensive Houses in Dataset</a:t>
            </a:r>
            <a:endParaRPr lang="en-US" sz="2400">
              <a:ln w="19050">
                <a:solidFill>
                  <a:prstClr val="white"/>
                </a:solidFill>
              </a:ln>
              <a:cs typeface="Posterama Bold"/>
            </a:endParaRPr>
          </a:p>
          <a:p>
            <a:pPr algn="ctr"/>
            <a:br>
              <a:rPr lang="en-US"/>
            </a:br>
            <a:endParaRPr lang="en-US" sz="3200">
              <a:ln w="19050">
                <a:solidFill>
                  <a:prstClr val="white"/>
                </a:solidFill>
              </a:ln>
              <a:cs typeface="Posterama Bold"/>
            </a:endParaRPr>
          </a:p>
          <a:p>
            <a:pPr algn="ctr"/>
            <a:endParaRPr lang="en-US" sz="3600">
              <a:ln w="19050">
                <a:solidFill>
                  <a:prstClr val="white"/>
                </a:solidFill>
              </a:ln>
              <a:cs typeface="Posterama Bold"/>
            </a:endParaRPr>
          </a:p>
        </p:txBody>
      </p:sp>
      <p:pic>
        <p:nvPicPr>
          <p:cNvPr id="20" name="Picture 19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EEA57554-21B3-F05A-3688-8D5CAEBCF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60" y="1592230"/>
            <a:ext cx="11752081" cy="2672388"/>
          </a:xfrm>
          <a:prstGeom prst="rect">
            <a:avLst/>
          </a:prstGeom>
        </p:spPr>
      </p:pic>
      <p:pic>
        <p:nvPicPr>
          <p:cNvPr id="22" name="Picture 21" descr="A house with a arrow going up&#10;&#10;AI-generated content may be incorrect.">
            <a:extLst>
              <a:ext uri="{FF2B5EF4-FFF2-40B4-BE49-F238E27FC236}">
                <a16:creationId xmlns:a16="http://schemas.microsoft.com/office/drawing/2014/main" id="{73DE5DBF-158A-A28F-C695-6C3A59757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075" y="4453439"/>
            <a:ext cx="3227777" cy="3234966"/>
          </a:xfrm>
          <a:prstGeom prst="rect">
            <a:avLst/>
          </a:prstGeom>
        </p:spPr>
      </p:pic>
      <p:sp>
        <p:nvSpPr>
          <p:cNvPr id="24" name="Text Placeholder 16">
            <a:extLst>
              <a:ext uri="{FF2B5EF4-FFF2-40B4-BE49-F238E27FC236}">
                <a16:creationId xmlns:a16="http://schemas.microsoft.com/office/drawing/2014/main" id="{0E62A93C-6AE4-19C7-1D91-E86298F46C60}"/>
              </a:ext>
            </a:extLst>
          </p:cNvPr>
          <p:cNvSpPr txBox="1">
            <a:spLocks/>
          </p:cNvSpPr>
          <p:nvPr/>
        </p:nvSpPr>
        <p:spPr>
          <a:xfrm>
            <a:off x="4063114" y="4455762"/>
            <a:ext cx="7811396" cy="18350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00000"/>
              </a:lnSpc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ID 1005 (1-bedroom) is the most expensive, suggesting that the price likely influenced by location, year, or design, not size alone.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Wide range of home sizes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Mix of old and newer properties</a:t>
            </a:r>
            <a:endParaRPr lang="en-US" sz="2000">
              <a:solidFill>
                <a:schemeClr val="bg1"/>
              </a:solidFill>
            </a:endParaRPr>
          </a:p>
          <a:p>
            <a:pPr marL="342900" indent="-342900">
              <a:lnSpc>
                <a:spcPct val="100000"/>
              </a:lnSpc>
              <a:buChar char="•"/>
            </a:pP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Most homes have 3 floors</a:t>
            </a:r>
            <a:endParaRPr lang="en-US" sz="200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</a:pPr>
            <a:endParaRPr lang="en-US">
              <a:solidFill>
                <a:schemeClr val="bg1"/>
              </a:solidFill>
              <a:latin typeface="Times New Roman"/>
              <a:ea typeface="+mn-lt"/>
              <a:cs typeface="Times New Roman"/>
            </a:endParaRPr>
          </a:p>
          <a:p>
            <a:pPr>
              <a:lnSpc>
                <a:spcPct val="100000"/>
              </a:lnSpc>
            </a:pPr>
            <a:br>
              <a:rPr lang="en-US" sz="16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</a:br>
            <a:endParaRPr lang="en-US" sz="160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4">
            <a:extLst>
              <a:ext uri="{FF2B5EF4-FFF2-40B4-BE49-F238E27FC236}">
                <a16:creationId xmlns:a16="http://schemas.microsoft.com/office/drawing/2014/main" id="{7EF74007-94B4-EB30-4660-D349E60DF226}"/>
              </a:ext>
            </a:extLst>
          </p:cNvPr>
          <p:cNvSpPr txBox="1">
            <a:spLocks/>
          </p:cNvSpPr>
          <p:nvPr/>
        </p:nvSpPr>
        <p:spPr>
          <a:xfrm>
            <a:off x="1126536" y="246256"/>
            <a:ext cx="10165996" cy="6803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>
                <a:solidFill>
                  <a:srgbClr val="000000"/>
                </a:solidFill>
                <a:latin typeface="Posterama"/>
                <a:ea typeface="+mj-lt"/>
                <a:cs typeface="Arial"/>
              </a:rPr>
              <a:t>Data Visualization and Correlation Analysis</a:t>
            </a:r>
            <a:endParaRPr lang="en-US" sz="2400">
              <a:ln w="19050">
                <a:solidFill>
                  <a:prstClr val="white"/>
                </a:solidFill>
              </a:ln>
              <a:latin typeface="Posterama"/>
              <a:cs typeface="Posterama Bold"/>
            </a:endParaRPr>
          </a:p>
          <a:p>
            <a:pPr algn="ctr"/>
            <a:endParaRPr lang="en-US" sz="6000">
              <a:ln w="19050">
                <a:solidFill>
                  <a:prstClr val="white"/>
                </a:solidFill>
              </a:ln>
              <a:latin typeface="Posterama"/>
              <a:cs typeface="Posterama Bold"/>
            </a:endParaRPr>
          </a:p>
        </p:txBody>
      </p:sp>
      <p:pic>
        <p:nvPicPr>
          <p:cNvPr id="23" name="Picture 22" descr="A red and white grid with numbers and symbols">
            <a:extLst>
              <a:ext uri="{FF2B5EF4-FFF2-40B4-BE49-F238E27FC236}">
                <a16:creationId xmlns:a16="http://schemas.microsoft.com/office/drawing/2014/main" id="{CDF880B1-1DEE-F664-0178-EC89CD9FC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1368" y="1491542"/>
            <a:ext cx="8292700" cy="5105637"/>
          </a:xfrm>
          <a:prstGeom prst="rect">
            <a:avLst/>
          </a:prstGeom>
        </p:spPr>
      </p:pic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EC038FDE-F8C3-8673-9C99-ACB750CE8C90}"/>
              </a:ext>
            </a:extLst>
          </p:cNvPr>
          <p:cNvSpPr txBox="1">
            <a:spLocks/>
          </p:cNvSpPr>
          <p:nvPr/>
        </p:nvSpPr>
        <p:spPr>
          <a:xfrm>
            <a:off x="506756" y="1711376"/>
            <a:ext cx="2576901" cy="46394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Floor has the highest correlation with</a:t>
            </a:r>
            <a:r>
              <a:rPr lang="en-US" sz="20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 Price at +0.06.</a:t>
            </a:r>
          </a:p>
          <a:p>
            <a:endParaRPr lang="en-US" sz="2000">
              <a:solidFill>
                <a:schemeClr val="accent5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+mn-lt"/>
              </a:rPr>
              <a:t>All off-diagonal values are close to zero, indicating very weak correlations.</a:t>
            </a:r>
          </a:p>
          <a:p>
            <a:endParaRPr lang="en-US" sz="20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chemeClr val="accent5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The variables are mostly independent of each other.</a:t>
            </a:r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F22D4B7-A05D-BA19-2FD7-3340529B015A}"/>
              </a:ext>
            </a:extLst>
          </p:cNvPr>
          <p:cNvSpPr txBox="1">
            <a:spLocks/>
          </p:cNvSpPr>
          <p:nvPr/>
        </p:nvSpPr>
        <p:spPr>
          <a:xfrm>
            <a:off x="245007" y="799079"/>
            <a:ext cx="11929053" cy="6803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>
                <a:solidFill>
                  <a:schemeClr val="accent6">
                    <a:lumMod val="20000"/>
                    <a:lumOff val="80000"/>
                  </a:schemeClr>
                </a:solidFill>
                <a:latin typeface="Posterama"/>
                <a:ea typeface="+mj-lt"/>
                <a:cs typeface="Arial"/>
              </a:rPr>
              <a:t>Correlation matrix of price by numeric variables</a:t>
            </a:r>
            <a:endParaRPr lang="en-US" sz="1800">
              <a:ln w="19050">
                <a:solidFill>
                  <a:prstClr val="white"/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Posterama"/>
              <a:cs typeface="Posterama Bold"/>
            </a:endParaRPr>
          </a:p>
        </p:txBody>
      </p:sp>
    </p:spTree>
    <p:extLst>
      <p:ext uri="{BB962C8B-B14F-4D97-AF65-F5344CB8AC3E}">
        <p14:creationId xmlns:p14="http://schemas.microsoft.com/office/powerpoint/2010/main" val="457840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a bar chart&#10;&#10;AI-generated content may be incorrect.">
            <a:extLst>
              <a:ext uri="{FF2B5EF4-FFF2-40B4-BE49-F238E27FC236}">
                <a16:creationId xmlns:a16="http://schemas.microsoft.com/office/drawing/2014/main" id="{43B45F3E-CA73-877B-3CA7-B4AC44184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65" y="1312930"/>
            <a:ext cx="6810341" cy="4207053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0498F5-933C-01BA-7057-B118AE51C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02E4C0-AD5E-4E8C-9F21-7CCE474BDCE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1" name="Title 4">
            <a:extLst>
              <a:ext uri="{FF2B5EF4-FFF2-40B4-BE49-F238E27FC236}">
                <a16:creationId xmlns:a16="http://schemas.microsoft.com/office/drawing/2014/main" id="{357907F1-E213-A275-FC10-3EFB19BD83B1}"/>
              </a:ext>
            </a:extLst>
          </p:cNvPr>
          <p:cNvSpPr txBox="1">
            <a:spLocks/>
          </p:cNvSpPr>
          <p:nvPr/>
        </p:nvSpPr>
        <p:spPr>
          <a:xfrm>
            <a:off x="2224635" y="437718"/>
            <a:ext cx="7741983" cy="6803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>
                <a:solidFill>
                  <a:schemeClr val="accent2"/>
                </a:solidFill>
                <a:latin typeface="Bierstadt"/>
                <a:ea typeface="+mj-lt"/>
                <a:cs typeface="Arial"/>
              </a:rPr>
              <a:t>BOXPLOT OF PRICE BY CATEGORY VARIABLES</a:t>
            </a:r>
            <a:endParaRPr lang="en-US" sz="2000">
              <a:ln w="19050">
                <a:solidFill>
                  <a:prstClr val="white"/>
                </a:solidFill>
              </a:ln>
              <a:solidFill>
                <a:schemeClr val="accent2"/>
              </a:solidFill>
              <a:latin typeface="Bierstadt"/>
              <a:ea typeface="+mj-lt"/>
              <a:cs typeface="Arial"/>
            </a:endParaRPr>
          </a:p>
          <a:p>
            <a:pPr algn="ctr"/>
            <a:endParaRPr lang="en-US" sz="2000">
              <a:ln w="19050">
                <a:solidFill>
                  <a:prstClr val="white"/>
                </a:solidFill>
              </a:ln>
              <a:solidFill>
                <a:schemeClr val="accent6">
                  <a:lumMod val="20000"/>
                  <a:lumOff val="80000"/>
                </a:schemeClr>
              </a:solidFill>
              <a:latin typeface="Bierstadt"/>
              <a:cs typeface="Posterama Bold"/>
            </a:endParaRP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EA6F8556-8814-85D4-3E08-0148D4D08849}"/>
              </a:ext>
            </a:extLst>
          </p:cNvPr>
          <p:cNvSpPr txBox="1">
            <a:spLocks/>
          </p:cNvSpPr>
          <p:nvPr/>
        </p:nvSpPr>
        <p:spPr>
          <a:xfrm>
            <a:off x="7711528" y="1114344"/>
            <a:ext cx="4033903" cy="463947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spc="100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Homes with </a:t>
            </a: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a garage</a:t>
            </a:r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Times New Roman"/>
              </a:rPr>
              <a:t> (garage: Yes) appear to have a </a:t>
            </a:r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cs typeface="Times New Roman"/>
              </a:rPr>
              <a:t>slightly higher median price than those without a garage.</a:t>
            </a:r>
            <a:br>
              <a:rPr lang="en-US" sz="2000">
                <a:latin typeface="Times New Roman"/>
                <a:cs typeface="Times New Roman"/>
              </a:rPr>
            </a:br>
            <a:endParaRPr lang="en-US" sz="20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+mn-lt"/>
              </a:rPr>
              <a:t>All </a:t>
            </a: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condition</a:t>
            </a:r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+mn-lt"/>
              </a:rPr>
              <a:t> levels show similar price distributions, indicating that Condition is not a strong standalone predictor of house price.</a:t>
            </a:r>
            <a:endParaRPr lang="en-US" sz="20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endParaRPr lang="en-US" sz="20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r>
              <a:rPr lang="en-US" sz="2000">
                <a:solidFill>
                  <a:srgbClr val="CCF8FF"/>
                </a:solidFill>
                <a:latin typeface="Times New Roman"/>
                <a:ea typeface="+mn-lt"/>
                <a:cs typeface="Times New Roman"/>
              </a:rPr>
              <a:t>The </a:t>
            </a:r>
            <a:r>
              <a:rPr lang="en-US" sz="2000">
                <a:solidFill>
                  <a:schemeClr val="bg1"/>
                </a:solidFill>
                <a:latin typeface="Times New Roman"/>
                <a:ea typeface="+mn-lt"/>
                <a:cs typeface="Times New Roman"/>
              </a:rPr>
              <a:t>location</a:t>
            </a:r>
            <a:r>
              <a:rPr lang="en-US" sz="2000">
                <a:solidFill>
                  <a:srgbClr val="CCF8FF"/>
                </a:solidFill>
                <a:latin typeface="Times New Roman"/>
                <a:ea typeface="+mn-lt"/>
                <a:cs typeface="Times New Roman"/>
              </a:rPr>
              <a:t> in Downtown and Suburban homes have slightly higher median prices</a:t>
            </a:r>
            <a:r>
              <a:rPr lang="en-US" sz="2000">
                <a:solidFill>
                  <a:schemeClr val="accent6">
                    <a:lumMod val="20000"/>
                    <a:lumOff val="80000"/>
                  </a:schemeClr>
                </a:solidFill>
                <a:latin typeface="Times New Roman"/>
                <a:ea typeface="+mn-lt"/>
                <a:cs typeface="+mn-lt"/>
              </a:rPr>
              <a:t>, but still overlapping distributions.</a:t>
            </a:r>
            <a:endParaRPr lang="en-US" sz="20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endParaRPr lang="en-US" sz="20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endParaRPr lang="en-US" sz="20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endParaRPr lang="en-US" sz="2000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  <a:p>
            <a:endParaRPr lang="en-US" sz="2000" cap="all">
              <a:solidFill>
                <a:schemeClr val="accent6">
                  <a:lumMod val="20000"/>
                  <a:lumOff val="80000"/>
                </a:schemeClr>
              </a:solidFill>
              <a:latin typeface="Times New Roman"/>
              <a:cs typeface="Times New Roman"/>
            </a:endParaRPr>
          </a:p>
        </p:txBody>
      </p:sp>
      <p:pic>
        <p:nvPicPr>
          <p:cNvPr id="27" name="Picture 26" descr="A house with a arrow going up&#10;&#10;AI-generated content may be incorrect.">
            <a:extLst>
              <a:ext uri="{FF2B5EF4-FFF2-40B4-BE49-F238E27FC236}">
                <a16:creationId xmlns:a16="http://schemas.microsoft.com/office/drawing/2014/main" id="{617E9673-0607-E837-9E9D-48DCCA728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631" y="4500573"/>
            <a:ext cx="3227777" cy="323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2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C8D0AE9C-8C27-C517-DD9B-D92A40C06F14}"/>
              </a:ext>
            </a:extLst>
          </p:cNvPr>
          <p:cNvSpPr txBox="1">
            <a:spLocks/>
          </p:cNvSpPr>
          <p:nvPr/>
        </p:nvSpPr>
        <p:spPr>
          <a:xfrm>
            <a:off x="470031" y="136928"/>
            <a:ext cx="11652244" cy="459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  <a:latin typeface="Bierstadt"/>
                <a:ea typeface="+mj-lt"/>
                <a:cs typeface="Arial"/>
              </a:rPr>
              <a:t>APPLIED TRANSFORMATIONS AND RESIDUALS (PART 1)</a:t>
            </a:r>
            <a:endParaRPr lang="en-US">
              <a:ln w="19050">
                <a:solidFill>
                  <a:prstClr val="white"/>
                </a:solidFill>
              </a:ln>
              <a:solidFill>
                <a:schemeClr val="accent2"/>
              </a:solidFill>
              <a:cs typeface="Posterama Bold"/>
            </a:endParaRPr>
          </a:p>
        </p:txBody>
      </p:sp>
      <p:pic>
        <p:nvPicPr>
          <p:cNvPr id="4" name="Picture 3" descr="A diagram of blue dots&#10;&#10;AI-generated content may be incorrect.">
            <a:extLst>
              <a:ext uri="{FF2B5EF4-FFF2-40B4-BE49-F238E27FC236}">
                <a16:creationId xmlns:a16="http://schemas.microsoft.com/office/drawing/2014/main" id="{E7CD670A-B659-609A-8669-01A626A1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49" y="1007577"/>
            <a:ext cx="12194053" cy="3068914"/>
          </a:xfrm>
          <a:prstGeom prst="rect">
            <a:avLst/>
          </a:prstGeom>
        </p:spPr>
      </p:pic>
      <p:pic>
        <p:nvPicPr>
          <p:cNvPr id="5" name="Picture 4" descr="A white background with black numbers&#10;&#10;AI-generated content may be incorrect.">
            <a:extLst>
              <a:ext uri="{FF2B5EF4-FFF2-40B4-BE49-F238E27FC236}">
                <a16:creationId xmlns:a16="http://schemas.microsoft.com/office/drawing/2014/main" id="{FB2ED6B8-00EE-3D15-FACC-8CF7B9DEB6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6984" b="-350"/>
          <a:stretch/>
        </p:blipFill>
        <p:spPr>
          <a:xfrm>
            <a:off x="-4189" y="4079972"/>
            <a:ext cx="3350620" cy="27743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5BCC33-5F3A-9C51-00AD-D65D5CEA4B0F}"/>
              </a:ext>
            </a:extLst>
          </p:cNvPr>
          <p:cNvSpPr txBox="1"/>
          <p:nvPr/>
        </p:nvSpPr>
        <p:spPr>
          <a:xfrm>
            <a:off x="3348789" y="731921"/>
            <a:ext cx="5213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        BOXCOX transform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304CEC-BACE-CE14-9024-03F57433C372}"/>
              </a:ext>
            </a:extLst>
          </p:cNvPr>
          <p:cNvSpPr txBox="1"/>
          <p:nvPr/>
        </p:nvSpPr>
        <p:spPr>
          <a:xfrm>
            <a:off x="5353689" y="4964838"/>
            <a:ext cx="676776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Not normally distributed but not skewed heavily either.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Randomly scattered residuals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Fat tails on left and right on Q-Q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88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23D1D-926C-9EEB-E876-D4A75DC7F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F9BD977C-F5E5-AB46-41DA-19416018F9D1}"/>
              </a:ext>
            </a:extLst>
          </p:cNvPr>
          <p:cNvSpPr txBox="1">
            <a:spLocks/>
          </p:cNvSpPr>
          <p:nvPr/>
        </p:nvSpPr>
        <p:spPr>
          <a:xfrm>
            <a:off x="470031" y="136928"/>
            <a:ext cx="11652244" cy="45977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25000"/>
              </a:lnSpc>
              <a:spcBef>
                <a:spcPct val="0"/>
              </a:spcBef>
              <a:buNone/>
              <a:defRPr sz="2800" kern="1200" cap="all" spc="400" baseline="0">
                <a:ln w="19050">
                  <a:solidFill>
                    <a:schemeClr val="bg1"/>
                  </a:solidFill>
                </a:ln>
                <a:noFill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/>
                </a:solidFill>
                <a:latin typeface="Bierstadt"/>
                <a:ea typeface="+mj-lt"/>
                <a:cs typeface="Arial"/>
              </a:rPr>
              <a:t>APPLIED TRANSFORMATIONS AND RESIDUALS (PART 2)</a:t>
            </a:r>
            <a:endParaRPr lang="en-US" dirty="0">
              <a:ln w="19050">
                <a:solidFill>
                  <a:prstClr val="white"/>
                </a:solidFill>
              </a:ln>
              <a:solidFill>
                <a:schemeClr val="accent2"/>
              </a:solidFill>
              <a:cs typeface="Posterama 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6B6F24-FB7C-5E50-21EA-969D09AA3A8B}"/>
              </a:ext>
            </a:extLst>
          </p:cNvPr>
          <p:cNvSpPr txBox="1"/>
          <p:nvPr/>
        </p:nvSpPr>
        <p:spPr>
          <a:xfrm>
            <a:off x="3348789" y="731921"/>
            <a:ext cx="52136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       </a:t>
            </a: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Logarithmic transform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1D06FC-5D5A-C600-D9D1-565B96843171}"/>
              </a:ext>
            </a:extLst>
          </p:cNvPr>
          <p:cNvSpPr txBox="1"/>
          <p:nvPr/>
        </p:nvSpPr>
        <p:spPr>
          <a:xfrm>
            <a:off x="5849448" y="4799585"/>
            <a:ext cx="676776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Not normally distributed and heavily right skewed.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Higher variance on higher target values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S curve shape indicating strong non-normality heavy tails</a:t>
            </a:r>
          </a:p>
          <a:p>
            <a:r>
              <a:rPr lang="en-US" dirty="0">
                <a:solidFill>
                  <a:schemeClr val="bg1"/>
                </a:solidFill>
              </a:rPr>
              <a:t>On both left and right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 descr="A diagram of blue dots&#10;&#10;AI-generated content may be incorrect.">
            <a:extLst>
              <a:ext uri="{FF2B5EF4-FFF2-40B4-BE49-F238E27FC236}">
                <a16:creationId xmlns:a16="http://schemas.microsoft.com/office/drawing/2014/main" id="{D02C0992-FD4D-839A-ADF8-806AC1BFB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942"/>
            <a:ext cx="12192000" cy="3251200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1090AA-5967-07BC-347E-2077426E17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3871" b="427"/>
          <a:stretch/>
        </p:blipFill>
        <p:spPr>
          <a:xfrm>
            <a:off x="745" y="4322113"/>
            <a:ext cx="2905425" cy="253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716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58F013-9E4A-4975-A97B-33FEBC5FEE80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1078</Words>
  <Application>Microsoft Macintosh PowerPoint</Application>
  <PresentationFormat>Widescreen</PresentationFormat>
  <Paragraphs>155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Bierstadt</vt:lpstr>
      <vt:lpstr>Calibri</vt:lpstr>
      <vt:lpstr>Courier New</vt:lpstr>
      <vt:lpstr>Inter</vt:lpstr>
      <vt:lpstr>Posterama</vt:lpstr>
      <vt:lpstr>Posterama Bold</vt:lpstr>
      <vt:lpstr>Times New Roman</vt:lpstr>
      <vt:lpstr>Office Theme</vt:lpstr>
      <vt:lpstr>House Price Prediction  </vt:lpstr>
      <vt:lpstr>PowerPoint Presentation</vt:lpstr>
      <vt:lpstr>FEATURE DISTRIBUTIONS : 9 VARIABLES  </vt:lpstr>
      <vt:lpstr>Exploratory Data Analysis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DID THE LINEAR MODEL NOT EXPLAIN THE VARIANCE?</vt:lpstr>
      <vt:lpstr>Model improvement techniques </vt:lpstr>
      <vt:lpstr>PowerPoint Presentation</vt:lpstr>
      <vt:lpstr>PowerPoint Presentation</vt:lpstr>
      <vt:lpstr>PowerPoint Presentation</vt:lpstr>
      <vt:lpstr>PowerPoint Presentation</vt:lpstr>
      <vt:lpstr>Diagnostic analysis </vt:lpstr>
      <vt:lpstr>To further enhance the model, we suggest:</vt:lpstr>
      <vt:lpstr>Resources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House Price Prediction  </dc:title>
  <dc:creator/>
  <cp:lastModifiedBy>belldundee_joy Natthiya</cp:lastModifiedBy>
  <cp:revision>173</cp:revision>
  <dcterms:created xsi:type="dcterms:W3CDTF">2025-05-01T22:16:16Z</dcterms:created>
  <dcterms:modified xsi:type="dcterms:W3CDTF">2025-05-14T01:36:03Z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